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433" r:id="rId2"/>
    <p:sldId id="438" r:id="rId3"/>
    <p:sldId id="509" r:id="rId4"/>
    <p:sldId id="496" r:id="rId5"/>
    <p:sldId id="510" r:id="rId6"/>
    <p:sldId id="497" r:id="rId7"/>
    <p:sldId id="511" r:id="rId8"/>
    <p:sldId id="498" r:id="rId9"/>
    <p:sldId id="499" r:id="rId10"/>
    <p:sldId id="512" r:id="rId11"/>
    <p:sldId id="500" r:id="rId12"/>
    <p:sldId id="513" r:id="rId13"/>
    <p:sldId id="501" r:id="rId14"/>
    <p:sldId id="514" r:id="rId15"/>
    <p:sldId id="502" r:id="rId16"/>
    <p:sldId id="515" r:id="rId17"/>
    <p:sldId id="503" r:id="rId18"/>
    <p:sldId id="516" r:id="rId19"/>
    <p:sldId id="504" r:id="rId20"/>
    <p:sldId id="517" r:id="rId21"/>
    <p:sldId id="505" r:id="rId22"/>
    <p:sldId id="518" r:id="rId23"/>
    <p:sldId id="506" r:id="rId24"/>
    <p:sldId id="519" r:id="rId25"/>
    <p:sldId id="507" r:id="rId26"/>
    <p:sldId id="520" r:id="rId27"/>
    <p:sldId id="508" r:id="rId28"/>
    <p:sldId id="521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30" autoAdjust="0"/>
    <p:restoredTop sz="94660"/>
  </p:normalViewPr>
  <p:slideViewPr>
    <p:cSldViewPr>
      <p:cViewPr varScale="1">
        <p:scale>
          <a:sx n="104" d="100"/>
          <a:sy n="104" d="100"/>
        </p:scale>
        <p:origin x="990" y="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9628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71D85-C904-FF94-EF64-91C93229A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0A3393-B31C-3EFE-5DFE-04EB030D82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D72A25-4BA8-4DAD-ADF9-99119163D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1CAE-EAF8-4C46-9E21-C9E3A2129723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8E79DE-9C69-77BD-90A3-DB09335CB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93DC93-DBA3-7748-7741-08F6D74FB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B601E-B8EA-413E-AEA2-78E09477C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144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D7F39F-E439-CA7B-76C6-89F886FDE2B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D83B1B-6ADF-692B-BD2D-1984DBE8A3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A512EE-FC8F-CCCC-155E-5E491F5E64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1CAE-EAF8-4C46-9E21-C9E3A2129723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05782-6628-86DB-8241-BD8DB2CEF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EB4470-8376-6AD9-058B-FB823CD7A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B601E-B8EA-413E-AEA2-78E09477C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38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427E6-B604-5F3A-020E-D05630E20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FC8915-E7FD-107A-6B75-9272ABAC85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2343EF-DB3E-AD80-B8FF-1EBC75BD6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1CAE-EAF8-4C46-9E21-C9E3A2129723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267D1A-473A-7F41-2992-571BF3D3B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823462-F0ED-9C94-CAF8-D03F7CA68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B601E-B8EA-413E-AEA2-78E09477C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856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07F42-52B8-340C-19CE-5E5A6E561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4C6EAE-40E3-7A08-8B67-2A77CA5A03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BD4AE-4C35-CC97-A2BF-FB741E38C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1CAE-EAF8-4C46-9E21-C9E3A2129723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45EE23-02B2-44FE-A771-E81AD2523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BF104A-DFB5-DDE5-9150-D6FED1F09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B601E-B8EA-413E-AEA2-78E09477C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522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C6C9A-2D16-7F2B-7500-F78320D2C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6E75AB-976B-76A9-F97D-E9A18EF930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80C5D1-6176-FAFC-7B78-DC27B511EFA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52F278-DEB7-36AD-A951-852B87317B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1CAE-EAF8-4C46-9E21-C9E3A2129723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40F519-8A56-45E3-5058-8B749E178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F77E7B-6403-7CA9-D607-73E299569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B601E-B8EA-413E-AEA2-78E09477C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703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3962D-454F-664B-A5B7-E3720AE794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8166EF-AB35-329E-05BE-233876367A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35480C-E641-A9CF-9F19-7839BFB9FB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7AF32E-CF27-4A02-7B17-879816216C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0E59AA-E7EF-6BE4-19D4-0EBF61CE12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87D807-4D35-2509-4519-70A1E21E8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1CAE-EAF8-4C46-9E21-C9E3A2129723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D4B356-B60E-F377-4EBC-374FD585A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3C53B62-6BFB-950E-54E7-5B79477A24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B601E-B8EA-413E-AEA2-78E09477C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224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70D8DD-815C-D381-BF77-D711E82EE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D1D35-6E91-407B-776E-0C73B5212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1CAE-EAF8-4C46-9E21-C9E3A2129723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742F9B-5E6F-41C2-C9AB-BFC5453FE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B5EBA4-77D8-5F54-809D-45181CCA8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B601E-B8EA-413E-AEA2-78E09477C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193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C41CB2-07E6-1AA0-4F53-1EEF8C423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1CAE-EAF8-4C46-9E21-C9E3A2129723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303DBF-8C81-E02E-B9C3-DCCC4D097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F78EDB-3A7A-2795-92B4-8440D3A9F0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B601E-B8EA-413E-AEA2-78E09477C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850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641F4-0BF5-7E5F-FFCE-AFF42DB58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2B52FB-27D2-AF95-89AB-AAD371B42B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77F087-79C8-445C-F65A-FD390E3587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3052E47-7F6C-CFFD-4BD5-7482ED1CB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1CAE-EAF8-4C46-9E21-C9E3A2129723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0F7AE5-A110-1AA1-8DFD-8D9E3727F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A0189F-1689-3905-B24D-7D7CD76FE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B601E-B8EA-413E-AEA2-78E09477C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500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99758-49CD-B492-35AC-96AB477D9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64713A7-9A39-C4F5-8F50-A7D9A85419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0F3CEA-BC00-1D99-D22E-DA168F08E0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C9AFE7-EB00-0A51-1402-D99034F5A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21CAE-EAF8-4C46-9E21-C9E3A2129723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0E449D-EED3-4B42-B88A-82DE43CF1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384977-6F33-3EA7-A362-AC0DBB267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B601E-B8EA-413E-AEA2-78E09477C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8733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861630-D193-9F26-C1B1-0B2BFE09E7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426B6C-4BEB-4CE5-8299-7F846CD798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574D21-E4A9-5C29-BF96-1EE22D3BC2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21CAE-EAF8-4C46-9E21-C9E3A2129723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FBC982-6B26-7A44-7AA7-560203FD10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8EEBDF-26D9-C58E-6F14-633A6416E9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B601E-B8EA-413E-AEA2-78E09477C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912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-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G0B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01566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Station safety: electrical shock, grounding, fusing, interlocks, and wiring; antenna and tower safety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D1836F5-0C79-0EF5-8A4B-E013D0D0AC5F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Where should the station's lightning protection ground system be located?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As close to the station equipment as possible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Outside the building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Next to the closest power pole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Parallel to the water supply line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381000" y="2514600"/>
            <a:ext cx="11277600" cy="4572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5800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conditions will cause a ground fault circuit interrupter (GFCI) to disconnect AC power?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Current flowing from one or more of the hot wires to the neutral wire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Current flowing from one or more of the hot wires directly to ground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Overvoltage on the hot wires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6008484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conditions will cause a ground fault circuit interrupter (GFCI) to disconnect AC power?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Current flowing from one or more of the hot wires to the neutral wire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Current flowing from one or more of the hot wires directly to ground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Overvoltage on the hot wires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381000" y="2895600"/>
            <a:ext cx="11277600" cy="4572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844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covered by the National Electrical Code?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Acceptable bandwidth limits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Acceptable modulation limits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Electrical safety of the station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RF exposure limits of the human body</a:t>
            </a:r>
          </a:p>
        </p:txBody>
      </p:sp>
    </p:spTree>
    <p:extLst>
      <p:ext uri="{BB962C8B-B14F-4D97-AF65-F5344CB8AC3E}">
        <p14:creationId xmlns:p14="http://schemas.microsoft.com/office/powerpoint/2010/main" val="3830507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G0B06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covered by the National Electrical Code?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Acceptable bandwidth limits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Acceptable modulation limits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Electrical safety of the station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RF exposure limits of the human body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381000" y="2514600"/>
            <a:ext cx="11277600" cy="4572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6012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these choices should be observed when climbing a tower using a safety harness?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Always hold on to the tower with one hand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Confirm that the harness is rated for the weight of the climber and that it is within its allowable service life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Ensure that all heavy tools are securely fastened to the harness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24639766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these choices should be observed when climbing a tower using a safety harness?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Always hold on to the tower with one hand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Confirm that the harness is rated for the weight of the climber and that it is within its allowable service life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Ensure that all heavy tools are securely fastened to the harness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381000" y="2514600"/>
            <a:ext cx="11277600" cy="9144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6579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4585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G0B08</a:t>
            </a:r>
          </a:p>
          <a:p>
            <a:endParaRPr lang="en-US" sz="2000" b="1" dirty="0">
              <a:latin typeface="Eras Light ITC" panose="020B0402030504020804" pitchFamily="34" charset="0"/>
            </a:endParaRP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should be done before climbing a tower that supports electrically powered devices?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Notify the electric company that a person will be working on the tower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Make sure all circuits that supply power to the tower are locked out and tagged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Unground the base of the tower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18545728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45858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G0B08</a:t>
            </a:r>
          </a:p>
          <a:p>
            <a:endParaRPr lang="en-US" sz="2000" b="1" dirty="0">
              <a:latin typeface="Eras Light ITC" panose="020B0402030504020804" pitchFamily="34" charset="0"/>
            </a:endParaRP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should be done before climbing a tower that supports electrically powered devices?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Notify the electric company that a person will be working on the tower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Make sure all circuits that supply power to the tower are locked out and tagged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Unground the base of the tower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381000" y="3200400"/>
            <a:ext cx="11277600" cy="9144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1179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true of an emergency generator installation?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generator should be operated in a well-ventilated area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generator must be insulated from ground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Fuel should be stored near the generator for rapid refueling in case of an emergency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31044054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true of an emergency generator installation?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generator should be operated in a well-ventilated area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generator must be insulated from ground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Fuel should be stored near the generator for rapid refueling in case of an emergency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457200" y="1699897"/>
            <a:ext cx="11277600" cy="4572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9421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 danger from lead-tin solder?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Lead can contaminate food if hands are not washed carefully after handling the solder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High voltages can cause lead-tin solder to disintegrate suddenly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Tin in the solder can "cold flow," causing shorts in the circuit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RF energy can convert the lead into a poisonous gas</a:t>
            </a:r>
          </a:p>
        </p:txBody>
      </p:sp>
    </p:spTree>
    <p:extLst>
      <p:ext uri="{BB962C8B-B14F-4D97-AF65-F5344CB8AC3E}">
        <p14:creationId xmlns:p14="http://schemas.microsoft.com/office/powerpoint/2010/main" val="5453140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 danger from lead-tin solder?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Lead can contaminate food if hands are not washed carefully after handling the solder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High voltages can cause lead-tin solder to disintegrate suddenly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Tin in the solder can "cold flow," causing shorts in the circuit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RF energy can convert the lead into a poisonous gas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454446" y="1708160"/>
            <a:ext cx="11277600" cy="80644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0932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required for lightning protection ground rods?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They must be bonded to all buried water and gas lines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Bends in ground wires must be made as close as possible to a right angle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Lightning grounds must be connected to all ungrounded wiring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They must be bonded together with all other grounds</a:t>
            </a:r>
          </a:p>
        </p:txBody>
      </p:sp>
    </p:spTree>
    <p:extLst>
      <p:ext uri="{BB962C8B-B14F-4D97-AF65-F5344CB8AC3E}">
        <p14:creationId xmlns:p14="http://schemas.microsoft.com/office/powerpoint/2010/main" val="16694934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required for lightning protection ground rods?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They must be bonded to all buried water and gas lines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Bends in ground wires must be made as close as possible to a right angle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Lightning grounds must be connected to all ungrounded wiring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They must be bonded together with all other grounds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381000" y="3352800"/>
            <a:ext cx="11277600" cy="4572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3726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G0B12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purpose of a power supply interlock?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prevent unauthorized changes to the circuit that would void the manufacturer's warranty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shut down the unit if it becomes too hot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ensure that dangerous voltages are removed if the cabinet is opened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shut off the power supply if too much voltage is produced</a:t>
            </a:r>
          </a:p>
        </p:txBody>
      </p:sp>
    </p:spTree>
    <p:extLst>
      <p:ext uri="{BB962C8B-B14F-4D97-AF65-F5344CB8AC3E}">
        <p14:creationId xmlns:p14="http://schemas.microsoft.com/office/powerpoint/2010/main" val="184504430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G0B12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purpose of a power supply interlock?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prevent unauthorized changes to the circuit that would void the manufacturer's warranty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shut down the unit if it becomes too hot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ensure that dangerous voltages are removed if the cabinet is opened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shut off the power supply if too much voltage is produced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381000" y="2971800"/>
            <a:ext cx="11277600" cy="8382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552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G0B13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Where should lightning arrestors be located?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Where the feed lines enter the building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On the antenna, opposite the feed point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In series with each ground lead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At the closest power pole ground electrode</a:t>
            </a:r>
          </a:p>
        </p:txBody>
      </p:sp>
    </p:spTree>
    <p:extLst>
      <p:ext uri="{BB962C8B-B14F-4D97-AF65-F5344CB8AC3E}">
        <p14:creationId xmlns:p14="http://schemas.microsoft.com/office/powerpoint/2010/main" val="38474051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G0B13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Where should lightning arrestors be located?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Where the feed lines enter the building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On the antenna, opposite the feed point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In series with each ground lead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At the closest power pole ground electrode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381000" y="1676400"/>
            <a:ext cx="11277600" cy="4572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623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15062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G0B01 - Station safety: electrical shock, grounding, fusing, interlocks, and wiring; antenna and tower safety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wire or wires in a four-conductor 240 VAC circuit should be attached to fuses or circuit breakers?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Only the hot wires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Only the neutral wire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Only the ground wire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wires</a:t>
            </a:r>
          </a:p>
        </p:txBody>
      </p:sp>
    </p:spTree>
    <p:extLst>
      <p:ext uri="{BB962C8B-B14F-4D97-AF65-F5344CB8AC3E}">
        <p14:creationId xmlns:p14="http://schemas.microsoft.com/office/powerpoint/2010/main" val="1173462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15062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G0B01 - Station safety: electrical shock, grounding, fusing, interlocks, and wiring; antenna and tower safety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wire or wires in a four-conductor 240 VAC circuit should be attached to fuses or circuit breakers?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Only the hot wires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Only the neutral wire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Only the ground wire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wires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457200" y="2057400"/>
            <a:ext cx="11277600" cy="4572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5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According to the National Electrical Code, what is the minimum wire size that may be used safely for wiring with a 20-ampere circuit breaker?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AWG number 20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AWG number 16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AWG number 12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AWG number 8</a:t>
            </a:r>
          </a:p>
        </p:txBody>
      </p:sp>
    </p:spTree>
    <p:extLst>
      <p:ext uri="{BB962C8B-B14F-4D97-AF65-F5344CB8AC3E}">
        <p14:creationId xmlns:p14="http://schemas.microsoft.com/office/powerpoint/2010/main" val="4054189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According to the National Electrical Code, what is the minimum wire size that may be used safely for wiring with a 20-ampere circuit breaker?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AWG number 20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AWG number 16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AWG number 12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AWG number 8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381000" y="2971800"/>
            <a:ext cx="11277600" cy="4572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5184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size of fuse or circuit breaker would be appropriate to use with a circuit that uses AWG number 14 wiring?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30 amperes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25 amperes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20 amperes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15 amperes</a:t>
            </a:r>
          </a:p>
        </p:txBody>
      </p:sp>
    </p:spTree>
    <p:extLst>
      <p:ext uri="{BB962C8B-B14F-4D97-AF65-F5344CB8AC3E}">
        <p14:creationId xmlns:p14="http://schemas.microsoft.com/office/powerpoint/2010/main" val="2288100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G0B03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size of fuse or circuit breaker would be appropriate to use with a circuit that uses AWG number 14 wiring?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30 amperes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25 amperes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20 amperes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15 amperes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381000" y="3352800"/>
            <a:ext cx="11277600" cy="4572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028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G0B04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Where should the station's lightning protection ground system be located?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As close to the station equipment as possible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Outside the building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Next to the closest power pole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Parallel to the water supply line</a:t>
            </a:r>
          </a:p>
        </p:txBody>
      </p:sp>
    </p:spTree>
    <p:extLst>
      <p:ext uri="{BB962C8B-B14F-4D97-AF65-F5344CB8AC3E}">
        <p14:creationId xmlns:p14="http://schemas.microsoft.com/office/powerpoint/2010/main" val="344598805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Theme</Template>
  <TotalTime>266</TotalTime>
  <Words>1531</Words>
  <Application>Microsoft Office PowerPoint</Application>
  <PresentationFormat>Widescreen</PresentationFormat>
  <Paragraphs>204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Eras Demi ITC</vt:lpstr>
      <vt:lpstr>Eras Light ITC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Eliza Croarkin</cp:lastModifiedBy>
  <cp:revision>21</cp:revision>
  <dcterms:created xsi:type="dcterms:W3CDTF">2014-03-12T18:09:47Z</dcterms:created>
  <dcterms:modified xsi:type="dcterms:W3CDTF">2023-05-12T16:34:02Z</dcterms:modified>
</cp:coreProperties>
</file>